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7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742"/>
    <p:restoredTop sz="94632"/>
  </p:normalViewPr>
  <p:slideViewPr>
    <p:cSldViewPr snapToGrid="0" snapToObjects="1" showGuides="1">
      <p:cViewPr varScale="1">
        <p:scale>
          <a:sx n="66" d="100"/>
          <a:sy n="66" d="100"/>
        </p:scale>
        <p:origin x="33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91E5D-F805-FF4B-AE4D-0D7424CDEF59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AB0903-AC7E-8049-B581-1DBA14F60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08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24C2C-AAC1-2E48-B9A9-72FD46E92BA7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24DCB-7AC6-1441-94E6-7C5CC899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317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24C2C-AAC1-2E48-B9A9-72FD46E92BA7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24DCB-7AC6-1441-94E6-7C5CC899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767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24C2C-AAC1-2E48-B9A9-72FD46E92BA7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24DCB-7AC6-1441-94E6-7C5CC899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745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1544" y="1951445"/>
            <a:ext cx="6972480" cy="3595940"/>
          </a:xfrm>
        </p:spPr>
        <p:txBody>
          <a:bodyPr/>
          <a:lstStyle>
            <a:lvl1pPr marL="342900" indent="-342900">
              <a:buClr>
                <a:schemeClr val="bg1">
                  <a:lumMod val="65000"/>
                </a:schemeClr>
              </a:buClr>
              <a:buSzPct val="80000"/>
              <a:buFont typeface="Wingdings" charset="2"/>
              <a:buChar char="§"/>
              <a:defRPr sz="1600">
                <a:latin typeface="Century Gothic"/>
                <a:cs typeface="Century Gothic"/>
              </a:defRPr>
            </a:lvl1pPr>
            <a:lvl2pPr marL="742950" indent="-285750">
              <a:buClr>
                <a:schemeClr val="bg1">
                  <a:lumMod val="65000"/>
                </a:schemeClr>
              </a:buClr>
              <a:buSzPct val="80000"/>
              <a:buFont typeface="Wingdings" charset="2"/>
              <a:buChar char="§"/>
              <a:defRPr sz="1200">
                <a:latin typeface="Century Gothic"/>
                <a:cs typeface="Century Gothic"/>
              </a:defRPr>
            </a:lvl2pPr>
            <a:lvl3pPr marL="1143000" indent="-228600">
              <a:buClr>
                <a:schemeClr val="bg1">
                  <a:lumMod val="65000"/>
                </a:schemeClr>
              </a:buClr>
              <a:buSzPct val="80000"/>
              <a:buFont typeface="Wingdings" charset="2"/>
              <a:buChar char="§"/>
              <a:defRPr sz="1200">
                <a:latin typeface="Century Gothic"/>
                <a:cs typeface="Century Gothic"/>
              </a:defRPr>
            </a:lvl3pPr>
            <a:lvl4pPr marL="1600200" indent="-228600">
              <a:buClr>
                <a:schemeClr val="bg1">
                  <a:lumMod val="65000"/>
                </a:schemeClr>
              </a:buClr>
              <a:buSzPct val="80000"/>
              <a:buFont typeface="Wingdings" charset="2"/>
              <a:buChar char="§"/>
              <a:defRPr sz="1200">
                <a:latin typeface="Century Gothic"/>
                <a:cs typeface="Century Gothic"/>
              </a:defRPr>
            </a:lvl4pPr>
            <a:lvl5pPr marL="2057400" indent="-228600">
              <a:buClr>
                <a:schemeClr val="bg1">
                  <a:lumMod val="65000"/>
                </a:schemeClr>
              </a:buClr>
              <a:buSzPct val="80000"/>
              <a:buFont typeface="Wingdings" charset="2"/>
              <a:buChar char="§"/>
              <a:defRPr sz="1200">
                <a:latin typeface="Century Gothic"/>
                <a:cs typeface="Century Gothic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7423771" y="1459980"/>
            <a:ext cx="4480941" cy="40874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91217" y="1951446"/>
            <a:ext cx="4299023" cy="3546127"/>
          </a:xfrm>
        </p:spPr>
        <p:txBody>
          <a:bodyPr/>
          <a:lstStyle>
            <a:lvl1pPr marL="342900" indent="-342900">
              <a:buClr>
                <a:schemeClr val="bg1">
                  <a:lumMod val="65000"/>
                </a:schemeClr>
              </a:buClr>
              <a:buSzPct val="80000"/>
              <a:buFont typeface="Wingdings" charset="2"/>
              <a:buChar char="§"/>
              <a:defRPr sz="1600">
                <a:latin typeface="Century Gothic"/>
                <a:cs typeface="Century Gothic"/>
              </a:defRPr>
            </a:lvl1pPr>
            <a:lvl2pPr marL="742950" indent="-285750">
              <a:buClr>
                <a:schemeClr val="bg1">
                  <a:lumMod val="65000"/>
                </a:schemeClr>
              </a:buClr>
              <a:buSzPct val="80000"/>
              <a:buFont typeface="Wingdings" charset="2"/>
              <a:buChar char="§"/>
              <a:defRPr sz="1200">
                <a:latin typeface="Century Gothic"/>
                <a:cs typeface="Century Gothic"/>
              </a:defRPr>
            </a:lvl2pPr>
            <a:lvl3pPr marL="1143000" indent="-228600">
              <a:buClr>
                <a:schemeClr val="bg1">
                  <a:lumMod val="65000"/>
                </a:schemeClr>
              </a:buClr>
              <a:buSzPct val="80000"/>
              <a:buFont typeface="Wingdings" charset="2"/>
              <a:buChar char="§"/>
              <a:defRPr sz="1200">
                <a:latin typeface="Century Gothic"/>
                <a:cs typeface="Century Gothic"/>
              </a:defRPr>
            </a:lvl3pPr>
            <a:lvl4pPr marL="1600200" indent="-228600">
              <a:buClr>
                <a:schemeClr val="bg1">
                  <a:lumMod val="65000"/>
                </a:schemeClr>
              </a:buClr>
              <a:buSzPct val="80000"/>
              <a:buFont typeface="Wingdings" charset="2"/>
              <a:buChar char="§"/>
              <a:defRPr sz="1200">
                <a:latin typeface="Century Gothic"/>
                <a:cs typeface="Century Gothic"/>
              </a:defRPr>
            </a:lvl4pPr>
            <a:lvl5pPr marL="2057400" indent="-228600">
              <a:buClr>
                <a:schemeClr val="bg1">
                  <a:lumMod val="65000"/>
                </a:schemeClr>
              </a:buClr>
              <a:buSzPct val="80000"/>
              <a:buFont typeface="Wingdings" charset="2"/>
              <a:buChar char="§"/>
              <a:defRPr sz="1200">
                <a:latin typeface="Century Gothic"/>
                <a:cs typeface="Century Gothic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2" name="Picture 11" descr="RJR_nextsteps_timelin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544" y="5547385"/>
            <a:ext cx="1874104" cy="372469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341544" y="6007421"/>
            <a:ext cx="11516136" cy="2743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926"/>
          <a:stretch/>
        </p:blipFill>
        <p:spPr>
          <a:xfrm>
            <a:off x="7444473" y="1440898"/>
            <a:ext cx="2213489" cy="494292"/>
          </a:xfrm>
          <a:prstGeom prst="rect">
            <a:avLst/>
          </a:prstGeom>
        </p:spPr>
      </p:pic>
      <p:pic>
        <p:nvPicPr>
          <p:cNvPr id="11" name="Picture 10" descr="demand5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27" y="950789"/>
            <a:ext cx="5383319" cy="493776"/>
          </a:xfrm>
          <a:prstGeom prst="rect">
            <a:avLst/>
          </a:prstGeom>
        </p:spPr>
      </p:pic>
      <p:pic>
        <p:nvPicPr>
          <p:cNvPr id="16" name="Picture 15" descr="RJR_progressreport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546" y="1460045"/>
            <a:ext cx="2732357" cy="372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5419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24C2C-AAC1-2E48-B9A9-72FD46E92BA7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24DCB-7AC6-1441-94E6-7C5CC899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307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24C2C-AAC1-2E48-B9A9-72FD46E92BA7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24DCB-7AC6-1441-94E6-7C5CC899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679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24C2C-AAC1-2E48-B9A9-72FD46E92BA7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24DCB-7AC6-1441-94E6-7C5CC899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332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24C2C-AAC1-2E48-B9A9-72FD46E92BA7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24DCB-7AC6-1441-94E6-7C5CC899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718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24C2C-AAC1-2E48-B9A9-72FD46E92BA7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24DCB-7AC6-1441-94E6-7C5CC899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201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24C2C-AAC1-2E48-B9A9-72FD46E92BA7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24DCB-7AC6-1441-94E6-7C5CC899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826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24C2C-AAC1-2E48-B9A9-72FD46E92BA7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24DCB-7AC6-1441-94E6-7C5CC899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521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24C2C-AAC1-2E48-B9A9-72FD46E92BA7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24DCB-7AC6-1441-94E6-7C5CC899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346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24C2C-AAC1-2E48-B9A9-72FD46E92BA7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24DCB-7AC6-1441-94E6-7C5CC899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824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Create a summer bridge program for ECAS students</a:t>
            </a:r>
          </a:p>
          <a:p>
            <a:r>
              <a:rPr lang="en-US" b="1" i="1" dirty="0"/>
              <a:t>STEM Pathways </a:t>
            </a:r>
            <a:r>
              <a:rPr lang="en-US" i="1" dirty="0"/>
              <a:t>took place during orientation during 2016 and 2017, serving first generation and under-represented first year students in a pre-orientation program.  In 2017, there were 84 first year </a:t>
            </a:r>
            <a:r>
              <a:rPr lang="en-US" i="1" dirty="0" smtClean="0"/>
              <a:t>participants and 30 mentor</a:t>
            </a:r>
            <a:endParaRPr lang="en-US" i="1" dirty="0"/>
          </a:p>
          <a:p>
            <a:r>
              <a:rPr lang="en-US" i="1" dirty="0"/>
              <a:t>STEM Pathways added </a:t>
            </a:r>
            <a:r>
              <a:rPr lang="en-US" i="1" dirty="0" smtClean="0"/>
              <a:t>elements to engage students </a:t>
            </a:r>
            <a:r>
              <a:rPr lang="en-US" i="1" dirty="0"/>
              <a:t>through the first year:</a:t>
            </a:r>
          </a:p>
          <a:p>
            <a:pPr lvl="1"/>
            <a:r>
              <a:rPr lang="en-US" i="1" dirty="0"/>
              <a:t>Linked sections of BIOL 141 and CHEM 150 for STEM Pathways students, taught by Eladio Abreu and Jose Soria</a:t>
            </a:r>
          </a:p>
          <a:p>
            <a:pPr lvl="1"/>
            <a:r>
              <a:rPr lang="en-US" i="1" dirty="0"/>
              <a:t>PACE sections specifically for STEM Pathways students to extend mentoring through the fall semester</a:t>
            </a:r>
          </a:p>
          <a:p>
            <a:pPr lvl="1"/>
            <a:r>
              <a:rPr lang="en-US" i="1" dirty="0"/>
              <a:t>Events through the year for STEM Pathway students.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Recruit more diverse peer leaders for academic support programs</a:t>
            </a:r>
          </a:p>
          <a:p>
            <a:r>
              <a:rPr lang="en-US" i="1" dirty="0" smtClean="0"/>
              <a:t>Integrated </a:t>
            </a:r>
            <a:r>
              <a:rPr lang="en-US" i="1" dirty="0"/>
              <a:t>into the program assessment process for the Office for Undergraduate Education goals evaluating the diversity of participants and mentors (initiated 2017-18).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Evaluate the success of the STEM Pathways Program, and the effect of on-going engagement</a:t>
            </a:r>
          </a:p>
          <a:p>
            <a:r>
              <a:rPr lang="en-US" dirty="0" smtClean="0"/>
              <a:t>Assess participation and student leadership in </a:t>
            </a:r>
            <a:r>
              <a:rPr lang="en-US" dirty="0"/>
              <a:t>orientation, tutoring programs, undergraduate research, and national scholarships and fellowships, and expand outreach to groups who are not </a:t>
            </a:r>
            <a:r>
              <a:rPr lang="en-US" dirty="0" smtClean="0"/>
              <a:t>participating in these programs.</a:t>
            </a:r>
            <a:endParaRPr lang="en-US" dirty="0"/>
          </a:p>
          <a:p>
            <a:r>
              <a:rPr lang="en-US" dirty="0" smtClean="0"/>
              <a:t>Engage Oxford College in conversations about academic </a:t>
            </a:r>
            <a:r>
              <a:rPr lang="en-US" smtClean="0"/>
              <a:t>support programs</a:t>
            </a:r>
            <a:endParaRPr lang="en-US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840347" y="6075942"/>
            <a:ext cx="2999616" cy="5416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+mj-lt"/>
              <a:buNone/>
              <a:defRPr sz="3000" b="0" i="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Tx/>
              <a:buNone/>
              <a:defRPr sz="2800" b="0" i="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Tx/>
              <a:buNone/>
              <a:defRPr sz="2400" b="0" i="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Tx/>
              <a:buNone/>
              <a:defRPr sz="2000" b="0" i="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Tx/>
              <a:buNone/>
              <a:defRPr sz="2000" b="0" i="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b="1" dirty="0" smtClean="0"/>
              <a:t>March 2018: </a:t>
            </a:r>
            <a:endParaRPr lang="en-US" sz="1000" b="1" dirty="0"/>
          </a:p>
          <a:p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Recruitment of STEM Pathway </a:t>
            </a:r>
          </a:p>
          <a:p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Mentors 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084724" y="6075942"/>
            <a:ext cx="2537144" cy="54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+mj-lt"/>
              <a:buNone/>
              <a:defRPr sz="3000" b="0" i="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Tx/>
              <a:buNone/>
              <a:defRPr sz="2800" b="0" i="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Tx/>
              <a:buNone/>
              <a:defRPr sz="2400" b="0" i="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Tx/>
              <a:buNone/>
              <a:defRPr sz="2000" b="0" i="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Tx/>
              <a:buNone/>
              <a:defRPr sz="2000" b="0" i="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b="1" dirty="0" smtClean="0"/>
              <a:t>May </a:t>
            </a:r>
            <a:r>
              <a:rPr lang="en-US" sz="1000" b="1" dirty="0" smtClean="0"/>
              <a:t>2018: </a:t>
            </a:r>
            <a:endParaRPr lang="en-US" sz="1000" b="1" dirty="0"/>
          </a:p>
          <a:p>
            <a:r>
              <a:rPr lang="en-US" sz="1000" dirty="0" smtClean="0">
                <a:solidFill>
                  <a:srgbClr val="595959"/>
                </a:solidFill>
              </a:rPr>
              <a:t>Invitation to some first year students to participate in STEM Pathways</a:t>
            </a:r>
            <a:endParaRPr lang="en-US" sz="1000" dirty="0">
              <a:solidFill>
                <a:srgbClr val="595959"/>
              </a:solidFill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222854" y="6075942"/>
            <a:ext cx="3488075" cy="714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+mj-lt"/>
              <a:buNone/>
              <a:defRPr sz="3000" b="0" i="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Tx/>
              <a:buNone/>
              <a:defRPr sz="2800" b="0" i="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Tx/>
              <a:buNone/>
              <a:defRPr sz="2400" b="0" i="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Tx/>
              <a:buNone/>
              <a:defRPr sz="2000" b="0" i="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Tx/>
              <a:buNone/>
              <a:defRPr sz="2000" b="0" i="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b="1" dirty="0" smtClean="0"/>
              <a:t>Summer 2018</a:t>
            </a:r>
            <a:r>
              <a:rPr lang="en-US" sz="1000" b="1" dirty="0" smtClean="0"/>
              <a:t>: </a:t>
            </a:r>
            <a:endParaRPr lang="en-US" sz="1000" b="1" dirty="0"/>
          </a:p>
          <a:p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Evaluate the effects of the STEM Pathway program and the extended student engagement on academic success and retention. </a:t>
            </a:r>
            <a:endParaRPr lang="en-US" sz="1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621866" y="6082136"/>
            <a:ext cx="23255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 smtClean="0">
                <a:latin typeface="Century Gothic" panose="020B0502020202020204" pitchFamily="34" charset="0"/>
              </a:rPr>
              <a:t>October 1, 2018: </a:t>
            </a:r>
            <a:endParaRPr lang="en-US" sz="1000" b="1" dirty="0">
              <a:latin typeface="Century Gothic" panose="020B0502020202020204" pitchFamily="34" charset="0"/>
            </a:endParaRPr>
          </a:p>
          <a:p>
            <a:r>
              <a:rPr lang="en-US" sz="1000" dirty="0" smtClean="0">
                <a:solidFill>
                  <a:srgbClr val="595959"/>
                </a:solidFill>
                <a:latin typeface="Century Gothic" panose="020B0502020202020204" pitchFamily="34" charset="0"/>
              </a:rPr>
              <a:t>Submission </a:t>
            </a:r>
            <a:r>
              <a:rPr lang="en-US" sz="1000" dirty="0">
                <a:solidFill>
                  <a:srgbClr val="595959"/>
                </a:solidFill>
                <a:latin typeface="Century Gothic" panose="020B0502020202020204" pitchFamily="34" charset="0"/>
              </a:rPr>
              <a:t>to the University</a:t>
            </a:r>
            <a:r>
              <a:rPr lang="en-US" sz="1000" dirty="0" smtClean="0">
                <a:solidFill>
                  <a:srgbClr val="595959"/>
                </a:solidFill>
                <a:latin typeface="Century Gothic" panose="020B0502020202020204" pitchFamily="34" charset="0"/>
              </a:rPr>
              <a:t> of OUE Program Assessments with diversity goals</a:t>
            </a:r>
            <a:r>
              <a:rPr lang="en-US" sz="1000" dirty="0" smtClean="0">
                <a:solidFill>
                  <a:srgbClr val="595959"/>
                </a:solidFill>
                <a:latin typeface="Century Gothic" panose="020B0502020202020204" pitchFamily="34" charset="0"/>
              </a:rPr>
              <a:t>.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97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250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Yarbrough, Dona</dc:creator>
  <cp:lastModifiedBy>Brzinski, Joanne</cp:lastModifiedBy>
  <cp:revision>5</cp:revision>
  <dcterms:created xsi:type="dcterms:W3CDTF">2017-08-21T15:41:39Z</dcterms:created>
  <dcterms:modified xsi:type="dcterms:W3CDTF">2018-03-19T12:00:02Z</dcterms:modified>
</cp:coreProperties>
</file>